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PT Sans Bold" panose="020B0604020202020204" charset="-18"/>
      <p:regular r:id="rId12"/>
    </p:embeddedFont>
    <p:embeddedFont>
      <p:font typeface="Playfair Display" panose="020B0604020202020204" charset="-18"/>
      <p:regular r:id="rId13"/>
    </p:embeddedFont>
    <p:embeddedFont>
      <p:font typeface="Playfair Display Bold" panose="020B0604020202020204" charset="-1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ustria" panose="020B0604020202020204" charset="0"/>
      <p:regular r:id="rId19"/>
    </p:embeddedFont>
    <p:embeddedFont>
      <p:font typeface="Moontime" panose="020B0604020202020204" charset="0"/>
      <p:regular r:id="rId20"/>
    </p:embeddedFont>
    <p:embeddedFont>
      <p:font typeface="PT Sans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cloud.microsoft/e/tv288p1ieN" TargetMode="External"/><Relationship Id="rId2" Type="http://schemas.openxmlformats.org/officeDocument/2006/relationships/hyperlink" Target="https://forms.cloud.microsoft/e/6g0Cp6uG0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orms.cloud.microsoft/e/6zczZZquU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karolina.novinc@vevu.h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7502" y="2378422"/>
            <a:ext cx="3675954" cy="1661743"/>
          </a:xfrm>
          <a:custGeom>
            <a:avLst/>
            <a:gdLst/>
            <a:ahLst/>
            <a:cxnLst/>
            <a:rect l="l" t="t" r="r" b="b"/>
            <a:pathLst>
              <a:path w="3675954" h="1661743">
                <a:moveTo>
                  <a:pt x="0" y="0"/>
                </a:moveTo>
                <a:lnTo>
                  <a:pt x="3675954" y="0"/>
                </a:lnTo>
                <a:lnTo>
                  <a:pt x="3675954" y="1661743"/>
                </a:lnTo>
                <a:lnTo>
                  <a:pt x="0" y="1661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04" b="-5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95666" y="6366882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33363" y="6193246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59" y="6439706"/>
            <a:ext cx="3112130" cy="802670"/>
          </a:xfrm>
          <a:custGeom>
            <a:avLst/>
            <a:gdLst/>
            <a:ahLst/>
            <a:cxnLst/>
            <a:rect l="l" t="t" r="r" b="b"/>
            <a:pathLst>
              <a:path w="3112130" h="802670">
                <a:moveTo>
                  <a:pt x="0" y="0"/>
                </a:moveTo>
                <a:lnTo>
                  <a:pt x="3112130" y="0"/>
                </a:lnTo>
                <a:lnTo>
                  <a:pt x="3112130" y="802670"/>
                </a:lnTo>
                <a:lnTo>
                  <a:pt x="0" y="8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1000"/>
            </a:blip>
            <a:stretch>
              <a:fillRect/>
            </a:stretch>
          </a:blipFill>
          <a:effectLst>
            <a:softEdge rad="63500"/>
          </a:effectLst>
        </p:spPr>
      </p:sp>
      <p:sp>
        <p:nvSpPr>
          <p:cNvPr id="6" name="TextBox 6"/>
          <p:cNvSpPr txBox="1"/>
          <p:nvPr/>
        </p:nvSpPr>
        <p:spPr>
          <a:xfrm>
            <a:off x="1458294" y="1294686"/>
            <a:ext cx="704486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b="1" u="none" strike="noStrike" spc="4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BIP program</a:t>
            </a:r>
          </a:p>
          <a:p>
            <a:pPr marL="0" lvl="0" indent="0" algn="l">
              <a:lnSpc>
                <a:spcPts val="3219"/>
              </a:lnSpc>
              <a:spcBef>
                <a:spcPct val="0"/>
              </a:spcBef>
            </a:pPr>
            <a:r>
              <a:rPr lang="en-US" sz="2299" b="1" u="none" strike="noStrike" spc="4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Smart </a:t>
            </a:r>
            <a:r>
              <a:rPr lang="en-US" sz="2299" b="1" u="none" strike="noStrike" spc="4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University, </a:t>
            </a:r>
            <a:r>
              <a:rPr lang="en-US" sz="2299" b="1" u="none" strike="noStrike" spc="4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Smart Campus III edition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95666" y="3912014"/>
            <a:ext cx="3025229" cy="921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01"/>
              </a:lnSpc>
              <a:spcBef>
                <a:spcPct val="0"/>
              </a:spcBef>
            </a:pPr>
            <a:r>
              <a:rPr lang="en-US" sz="5358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Vukovar, Croatia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2657999" y="3331516"/>
            <a:ext cx="604315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spc="139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UNIVERSITY OF APPLIED SCIENCES “LAVOSLAV  RUŽIČKA” IN VUKOVAR</a:t>
            </a:r>
            <a:r>
              <a:rPr lang="en-US" sz="1200" b="1" spc="139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7237313" y="3560963"/>
            <a:ext cx="39099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 spc="139" dirty="0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SMART UNIVERSITY SMART CAMPUS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5437" y="91707"/>
            <a:ext cx="3028163" cy="1937381"/>
          </a:xfrm>
          <a:custGeom>
            <a:avLst/>
            <a:gdLst/>
            <a:ahLst/>
            <a:cxnLst/>
            <a:rect l="l" t="t" r="r" b="b"/>
            <a:pathLst>
              <a:path w="3028163" h="1937381">
                <a:moveTo>
                  <a:pt x="0" y="0"/>
                </a:moveTo>
                <a:lnTo>
                  <a:pt x="3028163" y="0"/>
                </a:lnTo>
                <a:lnTo>
                  <a:pt x="3028163" y="1937381"/>
                </a:lnTo>
                <a:lnTo>
                  <a:pt x="0" y="193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093" b="-21208"/>
            </a:stretch>
          </a:blipFill>
          <a:effectLst>
            <a:softEdge rad="317500"/>
          </a:effectLst>
        </p:spPr>
      </p:sp>
      <p:sp>
        <p:nvSpPr>
          <p:cNvPr id="3" name="TextBox 3"/>
          <p:cNvSpPr txBox="1"/>
          <p:nvPr/>
        </p:nvSpPr>
        <p:spPr>
          <a:xfrm>
            <a:off x="1862592" y="3214339"/>
            <a:ext cx="755759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b="1" spc="32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Lustria"/>
              </a:rPr>
              <a:t>WARM </a:t>
            </a:r>
            <a:r>
              <a:rPr lang="en-US" sz="1400" b="1" spc="32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Lustria"/>
              </a:rPr>
              <a:t>REGARDS, AND THANK YOU FOR YOUR VALUED PARTNERSHIP!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4022" y="63715"/>
            <a:ext cx="5439436" cy="12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20"/>
              </a:lnSpc>
              <a:spcBef>
                <a:spcPct val="0"/>
              </a:spcBef>
            </a:pPr>
            <a:r>
              <a:rPr lang="en-US" sz="7014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Exp</a:t>
            </a:r>
            <a:r>
              <a:rPr lang="en-US" sz="7014" u="none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ression of Interest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2700" y="2667000"/>
            <a:ext cx="9022080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241"/>
              </a:lnSpc>
              <a:spcBef>
                <a:spcPct val="0"/>
              </a:spcBef>
            </a:pPr>
            <a:r>
              <a:rPr lang="en-GB" sz="1600" b="1" spc="32" dirty="0" smtClean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 </a:t>
            </a:r>
            <a:r>
              <a:rPr lang="en-GB" sz="1600" b="1" spc="32" dirty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ideas, smart people, and a smart campus — we hope to welcome you in Vukovar!</a:t>
            </a:r>
            <a:endParaRPr lang="en-US" sz="1600" b="1" spc="32" dirty="0">
              <a:solidFill>
                <a:srgbClr val="7030A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4403" y="235589"/>
            <a:ext cx="11978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08</a:t>
            </a:r>
          </a:p>
        </p:txBody>
      </p:sp>
      <p:sp>
        <p:nvSpPr>
          <p:cNvPr id="7" name="Freeform 5"/>
          <p:cNvSpPr/>
          <p:nvPr/>
        </p:nvSpPr>
        <p:spPr>
          <a:xfrm>
            <a:off x="145559" y="6439706"/>
            <a:ext cx="3112130" cy="802670"/>
          </a:xfrm>
          <a:custGeom>
            <a:avLst/>
            <a:gdLst/>
            <a:ahLst/>
            <a:cxnLst/>
            <a:rect l="l" t="t" r="r" b="b"/>
            <a:pathLst>
              <a:path w="3112130" h="802670">
                <a:moveTo>
                  <a:pt x="0" y="0"/>
                </a:moveTo>
                <a:lnTo>
                  <a:pt x="3112130" y="0"/>
                </a:lnTo>
                <a:lnTo>
                  <a:pt x="3112130" y="802670"/>
                </a:lnTo>
                <a:lnTo>
                  <a:pt x="0" y="802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1000"/>
            </a:blip>
            <a:stretch>
              <a:fillRect/>
            </a:stretch>
          </a:blipFill>
          <a:effectLst>
            <a:softEdge rad="63500"/>
          </a:effectLst>
        </p:spPr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960" y="6277322"/>
            <a:ext cx="4572396" cy="951058"/>
          </a:xfrm>
          <a:prstGeom prst="rect">
            <a:avLst/>
          </a:prstGeom>
        </p:spPr>
      </p:pic>
      <p:sp>
        <p:nvSpPr>
          <p:cNvPr id="9" name="Freeform 6"/>
          <p:cNvSpPr/>
          <p:nvPr/>
        </p:nvSpPr>
        <p:spPr>
          <a:xfrm>
            <a:off x="4572000" y="6186767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831" y="1548809"/>
            <a:ext cx="9221938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Organizer </a:t>
            </a: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/ Host HEI: University of Applied Sciences “Lavoslav Ružička” in Vukovar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Venue: Vukovar, Croatia (Blage Zadre 2)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Format: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•Virtual component (pre-arrival)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•Physical mobility: 20–24 April </a:t>
            </a: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2026</a:t>
            </a:r>
            <a:endParaRPr lang="hr-HR" sz="1799" b="1" u="none" strike="noStrike" spc="35" dirty="0" smtClean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GB" sz="1799" b="1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</a:rPr>
              <a:t>BIP ID: 2025-1-HR01-KA131-HED-000319380-1 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Credits</a:t>
            </a: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: 3 ECTS </a:t>
            </a: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u="none" strike="noStrike" spc="35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Working language: </a:t>
            </a:r>
            <a:r>
              <a:rPr lang="en-US" sz="1799" b="1" u="none" strike="noStrike" spc="35" dirty="0" smtClean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English</a:t>
            </a:r>
            <a:endParaRPr lang="hr-HR" sz="1799" b="1" u="none" strike="noStrike" spc="35" dirty="0" smtClean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endParaRPr lang="en-US" sz="1799" b="1" u="none" strike="noStrike" spc="35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95666" y="6366882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7466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9266" y="504825"/>
            <a:ext cx="6646115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b="1" u="none" strike="noStrike" spc="47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BIP: Smart University, Smart Campus III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1700" cy="7315200"/>
          </a:xfrm>
          <a:custGeom>
            <a:avLst/>
            <a:gdLst/>
            <a:ahLst/>
            <a:cxnLst/>
            <a:rect l="l" t="t" r="r" b="b"/>
            <a:pathLst>
              <a:path w="1841700" h="7315200">
                <a:moveTo>
                  <a:pt x="0" y="0"/>
                </a:moveTo>
                <a:lnTo>
                  <a:pt x="1841700" y="0"/>
                </a:lnTo>
                <a:lnTo>
                  <a:pt x="18417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61" r="-1829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46048" y="417286"/>
            <a:ext cx="6860313" cy="5792621"/>
            <a:chOff x="0" y="-76200"/>
            <a:chExt cx="9147084" cy="7723494"/>
          </a:xfrm>
        </p:grpSpPr>
        <p:sp>
          <p:nvSpPr>
            <p:cNvPr id="4" name="AutoShape 4"/>
            <p:cNvSpPr/>
            <p:nvPr/>
          </p:nvSpPr>
          <p:spPr>
            <a:xfrm>
              <a:off x="0" y="1567686"/>
              <a:ext cx="786540" cy="630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40227" y="1833737"/>
              <a:ext cx="9006857" cy="581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The “Smart University, Smart Campus III” is an interdisciplinary Blended Intensive Program combining online sessions and in-person activities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Students </a:t>
              </a: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will work in mixed, interdisciplinary teams on practical, hands-on challenges related to smart campus development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Interdisciplinary field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 </a:t>
              </a:r>
              <a:endParaRPr lang="hr-HR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BIP mail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field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: 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Interdisciplinary field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- 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(0188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ISCED</a:t>
              </a: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28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Participants </a:t>
              </a:r>
              <a:r>
                <a:rPr lang="en-US" sz="1400" b="1" spc="28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gain skills in: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•smart university/campus design and digital solutions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•interdisciplinary teamwork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•innovation and problem-solving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•sustainability and wellbeing in higher education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28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Target group:</a:t>
              </a: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20–30 undergraduate and graduate students from: Economics (0410) Law (0488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Physiotherapy </a:t>
              </a:r>
              <a:r>
                <a:rPr lang="en-US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(0915</a:t>
              </a:r>
              <a:r>
                <a:rPr lang="en-US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endParaRPr lang="hr-HR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28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Objective: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To </a:t>
              </a: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foster interdisciplinary collaboration and innovation within smart learning and campus environments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</a:p>
            <a:p>
              <a:pPr>
                <a:lnSpc>
                  <a:spcPts val="1960"/>
                </a:lnSpc>
                <a:spcBef>
                  <a:spcPct val="0"/>
                </a:spcBef>
              </a:pP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(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 </a:t>
              </a:r>
              <a:r>
                <a:rPr lang="en-GB" sz="1400" spc="28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line with the 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program 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priority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: D</a:t>
              </a:r>
              <a:r>
                <a:rPr lang="en-GB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igital transformation</a:t>
              </a:r>
              <a:r>
                <a:rPr lang="hr-HR" sz="1400" spc="28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)</a:t>
              </a:r>
              <a:endParaRPr lang="en-US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331080" cy="926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  <a:spcBef>
                  <a:spcPct val="0"/>
                </a:spcBef>
              </a:pPr>
              <a:r>
                <a:rPr lang="en-US" sz="4199" spc="487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01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-2340744" y="2340744"/>
            <a:ext cx="7315200" cy="2633711"/>
          </a:xfrm>
          <a:custGeom>
            <a:avLst/>
            <a:gdLst/>
            <a:ahLst/>
            <a:cxnLst/>
            <a:rect l="l" t="t" r="r" b="b"/>
            <a:pathLst>
              <a:path w="7315200" h="2633711">
                <a:moveTo>
                  <a:pt x="0" y="0"/>
                </a:moveTo>
                <a:lnTo>
                  <a:pt x="7315200" y="0"/>
                </a:lnTo>
                <a:lnTo>
                  <a:pt x="7315200" y="2633712"/>
                </a:lnTo>
                <a:lnTo>
                  <a:pt x="0" y="263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799" b="-15595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2592" y="6139999"/>
            <a:ext cx="1111209" cy="1082346"/>
          </a:xfrm>
          <a:custGeom>
            <a:avLst/>
            <a:gdLst/>
            <a:ahLst/>
            <a:cxnLst/>
            <a:rect l="l" t="t" r="r" b="b"/>
            <a:pathLst>
              <a:path w="1111209" h="1082346">
                <a:moveTo>
                  <a:pt x="0" y="0"/>
                </a:moveTo>
                <a:lnTo>
                  <a:pt x="1111209" y="0"/>
                </a:lnTo>
                <a:lnTo>
                  <a:pt x="1111209" y="1082346"/>
                </a:lnTo>
                <a:lnTo>
                  <a:pt x="0" y="1082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42608" y="150501"/>
            <a:ext cx="6506669" cy="103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Program description </a:t>
            </a:r>
          </a:p>
        </p:txBody>
      </p:sp>
      <p:sp>
        <p:nvSpPr>
          <p:cNvPr id="10" name="Freeform 10"/>
          <p:cNvSpPr/>
          <p:nvPr/>
        </p:nvSpPr>
        <p:spPr>
          <a:xfrm>
            <a:off x="5036154" y="6207013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524989"/>
            <a:ext cx="4476901" cy="2079930"/>
            <a:chOff x="0" y="0"/>
            <a:chExt cx="5969202" cy="2773239"/>
          </a:xfrm>
        </p:grpSpPr>
        <p:sp>
          <p:nvSpPr>
            <p:cNvPr id="3" name="AutoShape 3"/>
            <p:cNvSpPr/>
            <p:nvPr/>
          </p:nvSpPr>
          <p:spPr>
            <a:xfrm>
              <a:off x="5032775" y="2765733"/>
              <a:ext cx="936427" cy="750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2775300" cy="111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80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02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400" y="1404312"/>
            <a:ext cx="8472583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  <a:spcBef>
                <a:spcPct val="0"/>
              </a:spcBef>
            </a:pPr>
            <a:r>
              <a:rPr lang="en-US" sz="1335" b="1" spc="26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Lecturers and experts are invited to propose interactive lectures, workshops, or group tasks focused on the following themes:</a:t>
            </a:r>
          </a:p>
          <a:p>
            <a:pPr algn="l">
              <a:lnSpc>
                <a:spcPts val="1869"/>
              </a:lnSpc>
              <a:spcBef>
                <a:spcPct val="0"/>
              </a:spcBef>
            </a:pPr>
            <a:endParaRPr lang="en-US" sz="1335" b="1" spc="26" dirty="0">
              <a:solidFill>
                <a:srgbClr val="4B4B4B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Sustainable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Campus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 solutions, resource management, economic sustainability, legal frameworks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Health, Wellbeing, and Ergonomics in the Smart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Campus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physical activity, injury prevention, space design, digital health support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 Transformation of Higher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Education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 management, personal data protection, ethical and legal issues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Innovation and Interdisciplinary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Solutions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team-based idea development involving economics, law, and physiotherapy students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Case Studies and Project-Based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Learning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 on real smart campus challenges and final project presentations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lang="hr-HR" sz="1335" spc="26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endParaRPr lang="hr-HR" sz="1335" spc="26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1869"/>
              </a:lnSpc>
              <a:spcBef>
                <a:spcPct val="0"/>
              </a:spcBef>
            </a:pP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Activities </a:t>
            </a:r>
            <a:r>
              <a:rPr lang="en-GB" sz="1335" spc="26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should be designed for groups of 20–30 students and aim to encourage interdisciplinary collaboration and practical application of </a:t>
            </a:r>
            <a:r>
              <a:rPr lang="en-GB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knowledge</a:t>
            </a:r>
            <a:r>
              <a:rPr lang="hr-HR" sz="1335" spc="26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 lang="en-US" sz="1335" spc="26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5442591"/>
            <a:ext cx="6831224" cy="1872609"/>
          </a:xfrm>
          <a:custGeom>
            <a:avLst/>
            <a:gdLst/>
            <a:ahLst/>
            <a:cxnLst/>
            <a:rect l="l" t="t" r="r" b="b"/>
            <a:pathLst>
              <a:path w="6831224" h="1872609">
                <a:moveTo>
                  <a:pt x="0" y="0"/>
                </a:moveTo>
                <a:lnTo>
                  <a:pt x="6831224" y="0"/>
                </a:lnTo>
                <a:lnTo>
                  <a:pt x="6831224" y="1872609"/>
                </a:lnTo>
                <a:lnTo>
                  <a:pt x="0" y="1872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135" b="-52135"/>
            </a:stretch>
          </a:blipFill>
          <a:effectLst>
            <a:softEdge rad="31750"/>
          </a:effectLst>
        </p:spPr>
      </p:sp>
      <p:sp>
        <p:nvSpPr>
          <p:cNvPr id="7" name="TextBox 7"/>
          <p:cNvSpPr txBox="1"/>
          <p:nvPr/>
        </p:nvSpPr>
        <p:spPr>
          <a:xfrm>
            <a:off x="1035346" y="326729"/>
            <a:ext cx="6506669" cy="96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Thematic Framework: </a:t>
            </a:r>
          </a:p>
        </p:txBody>
      </p:sp>
      <p:sp>
        <p:nvSpPr>
          <p:cNvPr id="8" name="Freeform 7"/>
          <p:cNvSpPr/>
          <p:nvPr/>
        </p:nvSpPr>
        <p:spPr>
          <a:xfrm>
            <a:off x="8487386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8" y="0"/>
                </a:lnTo>
                <a:lnTo>
                  <a:pt x="1069388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317076" cy="7315200"/>
          </a:xfrm>
          <a:custGeom>
            <a:avLst/>
            <a:gdLst/>
            <a:ahLst/>
            <a:cxnLst/>
            <a:rect l="l" t="t" r="r" b="b"/>
            <a:pathLst>
              <a:path w="2317076" h="7315200">
                <a:moveTo>
                  <a:pt x="0" y="0"/>
                </a:moveTo>
                <a:lnTo>
                  <a:pt x="2317076" y="0"/>
                </a:lnTo>
                <a:lnTo>
                  <a:pt x="231707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161" r="-10654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2317076" y="0"/>
            <a:ext cx="2181307" cy="7315200"/>
          </a:xfrm>
          <a:prstGeom prst="rect">
            <a:avLst/>
          </a:prstGeom>
          <a:solidFill>
            <a:srgbClr val="4B4B4B">
              <a:alpha val="666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386084" y="1781864"/>
            <a:ext cx="2251459" cy="1057280"/>
            <a:chOff x="-567592" y="0"/>
            <a:chExt cx="3001946" cy="140970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335837" cy="630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567592" y="47915"/>
              <a:ext cx="3001946" cy="1361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8"/>
                </a:lnSpc>
                <a:spcBef>
                  <a:spcPct val="0"/>
                </a:spcBef>
              </a:pPr>
              <a:r>
                <a:rPr lang="en-US" sz="1963" spc="39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BIP Lectures/teachers - facilitators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487386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8" y="0"/>
                </a:lnTo>
                <a:lnTo>
                  <a:pt x="1069388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717437" y="1310922"/>
            <a:ext cx="4468213" cy="3121531"/>
            <a:chOff x="0" y="-38100"/>
            <a:chExt cx="5957617" cy="4162041"/>
          </a:xfrm>
        </p:grpSpPr>
        <p:sp>
          <p:nvSpPr>
            <p:cNvPr id="9" name="TextBox 9"/>
            <p:cNvSpPr txBox="1"/>
            <p:nvPr/>
          </p:nvSpPr>
          <p:spPr>
            <a:xfrm>
              <a:off x="228236" y="892288"/>
              <a:ext cx="5501145" cy="3231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  <a:spcBef>
                  <a:spcPct val="0"/>
                </a:spcBef>
              </a:pPr>
              <a:r>
                <a:rPr lang="en-US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•Online-only contributors</a:t>
              </a:r>
            </a:p>
            <a:p>
              <a:pPr algn="l">
                <a:lnSpc>
                  <a:spcPts val="2137"/>
                </a:lnSpc>
                <a:spcBef>
                  <a:spcPct val="0"/>
                </a:spcBef>
              </a:pPr>
              <a:r>
                <a:rPr lang="en-US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•In-person contributors</a:t>
              </a:r>
            </a:p>
            <a:p>
              <a:pPr algn="l">
                <a:lnSpc>
                  <a:spcPts val="2137"/>
                </a:lnSpc>
                <a:spcBef>
                  <a:spcPct val="0"/>
                </a:spcBef>
              </a:pPr>
              <a:r>
                <a:rPr lang="en-US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•Blended contributors (online + in-person)</a:t>
              </a:r>
              <a:endParaRPr lang="hr-HR" sz="1526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2137"/>
                </a:lnSpc>
                <a:spcBef>
                  <a:spcPct val="0"/>
                </a:spcBef>
              </a:pPr>
              <a:endParaRPr lang="hr-HR" sz="1526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2137"/>
                </a:lnSpc>
                <a:spcBef>
                  <a:spcPct val="0"/>
                </a:spcBef>
              </a:pPr>
              <a:r>
                <a:rPr lang="hr-HR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</a:t>
              </a:r>
              <a:r>
                <a:rPr lang="en-GB" sz="1526" spc="30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he </a:t>
              </a:r>
              <a:r>
                <a:rPr lang="en-GB" sz="1526" spc="30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methodology is at the discretion of the lecturer or expert, in line with the previously selected mode of participation (online, in-person, or blended).</a:t>
              </a:r>
              <a:endParaRPr lang="en-US" sz="1526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l">
                <a:lnSpc>
                  <a:spcPts val="2137"/>
                </a:lnSpc>
                <a:spcBef>
                  <a:spcPct val="0"/>
                </a:spcBef>
              </a:pPr>
              <a:endParaRPr lang="en-US" sz="1526" spc="30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957617" cy="745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17"/>
                </a:lnSpc>
                <a:spcBef>
                  <a:spcPct val="0"/>
                </a:spcBef>
              </a:pPr>
              <a:r>
                <a:rPr lang="en-US" sz="1726" b="1" u="none" strike="noStrike" spc="34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Lecturers and experts may participate as:</a:t>
              </a:r>
            </a:p>
            <a:p>
              <a:pPr marL="0" lvl="0" indent="0" algn="l">
                <a:lnSpc>
                  <a:spcPts val="2137"/>
                </a:lnSpc>
                <a:spcBef>
                  <a:spcPct val="0"/>
                </a:spcBef>
              </a:pPr>
              <a:endParaRPr lang="en-US" sz="1726" b="1" u="none" strike="noStrike" spc="34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8210" y="3233501"/>
              <a:ext cx="3649098" cy="34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67000" y="4432453"/>
            <a:ext cx="6689827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14"/>
              </a:lnSpc>
              <a:spcBef>
                <a:spcPct val="0"/>
              </a:spcBef>
            </a:pP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Final involvement depends on expressed participant interests/ </a:t>
            </a:r>
            <a:endParaRPr lang="hr-HR" sz="1510" spc="30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114"/>
              </a:lnSpc>
              <a:spcBef>
                <a:spcPct val="0"/>
              </a:spcBef>
            </a:pP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Sending /Home HEI Nomination according the available Erasmus+ funding Sending HEI (KA131 – STA mobility). Consult your HEI </a:t>
            </a:r>
            <a:r>
              <a:rPr lang="hr-HR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lang="en-GB" sz="1510" spc="30" dirty="0" err="1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rasmus</a:t>
            </a:r>
            <a:r>
              <a:rPr lang="en-GB" sz="1510" spc="30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coordinator or relevant person in IRO office. </a:t>
            </a:r>
          </a:p>
          <a:p>
            <a:pPr algn="l">
              <a:lnSpc>
                <a:spcPts val="2114"/>
              </a:lnSpc>
              <a:spcBef>
                <a:spcPct val="0"/>
              </a:spcBef>
            </a:pPr>
            <a:endParaRPr lang="en-GB" sz="1510" spc="30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ts val="2114"/>
              </a:lnSpc>
              <a:spcBef>
                <a:spcPct val="0"/>
              </a:spcBef>
            </a:pPr>
            <a:r>
              <a:rPr lang="en-GB" sz="1600" dirty="0" smtClean="0"/>
              <a:t>Participation </a:t>
            </a:r>
            <a:r>
              <a:rPr lang="en-GB" sz="1600" dirty="0" smtClean="0"/>
              <a:t>of staff is welcome but not mandatory for sending student participants</a:t>
            </a:r>
            <a:r>
              <a:rPr lang="hr-HR" sz="1600" dirty="0" smtClean="0"/>
              <a:t> and revers. </a:t>
            </a:r>
            <a:endParaRPr lang="hr-HR" sz="1510" spc="30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62550" y="69136"/>
            <a:ext cx="1611229" cy="10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 spc="695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99219" y="109154"/>
            <a:ext cx="4695397" cy="96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Staff participation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17987" y="-116856"/>
            <a:ext cx="3031620" cy="7315200"/>
          </a:xfrm>
          <a:custGeom>
            <a:avLst/>
            <a:gdLst/>
            <a:ahLst/>
            <a:cxnLst/>
            <a:rect l="l" t="t" r="r" b="b"/>
            <a:pathLst>
              <a:path w="3031620" h="7315200">
                <a:moveTo>
                  <a:pt x="0" y="0"/>
                </a:moveTo>
                <a:lnTo>
                  <a:pt x="3031620" y="0"/>
                </a:lnTo>
                <a:lnTo>
                  <a:pt x="303162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1" r="-13752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0513" y="-1762837"/>
            <a:ext cx="5978818" cy="7861512"/>
            <a:chOff x="0" y="-76200"/>
            <a:chExt cx="7971757" cy="10482017"/>
          </a:xfrm>
        </p:grpSpPr>
        <p:sp>
          <p:nvSpPr>
            <p:cNvPr id="5" name="TextBox 5"/>
            <p:cNvSpPr txBox="1"/>
            <p:nvPr/>
          </p:nvSpPr>
          <p:spPr>
            <a:xfrm>
              <a:off x="0" y="5139418"/>
              <a:ext cx="7971757" cy="5266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hr-HR" sz="1599" b="1" spc="31" dirty="0" err="1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Nominated</a:t>
              </a:r>
              <a:r>
                <a:rPr lang="hr-HR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</a:t>
              </a:r>
              <a:r>
                <a:rPr lang="hr-HR" sz="1599" b="1" spc="31" dirty="0" err="1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by</a:t>
              </a:r>
              <a:r>
                <a:rPr lang="hr-HR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</a:t>
              </a:r>
              <a:r>
                <a:rPr lang="hr-HR" sz="1599" b="1" spc="31" dirty="0" err="1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sending</a:t>
              </a:r>
              <a:r>
                <a:rPr lang="hr-HR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/home HEI -  </a:t>
              </a:r>
              <a:r>
                <a:rPr lang="en-US" sz="1599" b="1" spc="31" dirty="0" smtClean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Outgoing </a:t>
              </a:r>
              <a:r>
                <a:rPr lang="en-US" sz="1599" b="1" spc="31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students from partner HEIs may participate: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 b="1" spc="31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 with Erasmus+ grants or as zero‑grant participants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 Mobility format: 5 days of physical mobility + mandatory online component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• Recommended number per institution: 3–5 students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just">
                <a:lnSpc>
                  <a:spcPts val="2239"/>
                </a:lnSpc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Mobilities must be recorded in the Beneficiary Module (KA131 → SMS → BIP).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endParaRPr lang="en-US" sz="1599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GB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 ECTS recognized (as part of the curriculum or as extra-curricular ECTS, recorded in the Diploma Supplement).</a:t>
              </a:r>
              <a:endParaRPr lang="en-US" sz="1599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673017" y="-76200"/>
              <a:ext cx="995323" cy="926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spc="487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0513" y="1510878"/>
            <a:ext cx="4588584" cy="67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8"/>
              </a:lnSpc>
              <a:spcBef>
                <a:spcPct val="0"/>
              </a:spcBef>
            </a:pPr>
            <a:r>
              <a:rPr lang="en-US" sz="1963" spc="39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SMS/BIP participants</a:t>
            </a:r>
          </a:p>
          <a:p>
            <a:pPr algn="l">
              <a:lnSpc>
                <a:spcPts val="2748"/>
              </a:lnSpc>
              <a:spcBef>
                <a:spcPct val="0"/>
              </a:spcBef>
            </a:pPr>
            <a:endParaRPr lang="en-US" sz="1963" spc="39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337466" y="194316"/>
            <a:ext cx="6506669" cy="96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000000">
                    <a:alpha val="60000"/>
                  </a:srgbClr>
                </a:solidFill>
                <a:latin typeface="Moontime"/>
                <a:ea typeface="Moontime"/>
                <a:cs typeface="Moontime"/>
                <a:sym typeface="Moontime"/>
              </a:rPr>
              <a:t>Student participation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052582" y="359074"/>
            <a:ext cx="4476901" cy="2079101"/>
            <a:chOff x="0" y="0"/>
            <a:chExt cx="5969202" cy="2772135"/>
          </a:xfrm>
        </p:grpSpPr>
        <p:sp>
          <p:nvSpPr>
            <p:cNvPr id="12" name="AutoShape 12"/>
            <p:cNvSpPr/>
            <p:nvPr/>
          </p:nvSpPr>
          <p:spPr>
            <a:xfrm>
              <a:off x="5032775" y="2764629"/>
              <a:ext cx="936427" cy="750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2775300" cy="1116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 spc="580" dirty="0">
                  <a:solidFill>
                    <a:srgbClr val="4B4B4B"/>
                  </a:solidFill>
                  <a:latin typeface="Lustria"/>
                  <a:ea typeface="Lustria"/>
                  <a:cs typeface="Lustria"/>
                  <a:sym typeface="Lustria"/>
                </a:rPr>
                <a:t>04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908748" y="6170101"/>
            <a:ext cx="2844852" cy="827157"/>
          </a:xfrm>
          <a:custGeom>
            <a:avLst/>
            <a:gdLst/>
            <a:ahLst/>
            <a:cxnLst/>
            <a:rect l="l" t="t" r="r" b="b"/>
            <a:pathLst>
              <a:path w="2844852" h="827157">
                <a:moveTo>
                  <a:pt x="0" y="0"/>
                </a:moveTo>
                <a:lnTo>
                  <a:pt x="2844852" y="0"/>
                </a:lnTo>
                <a:lnTo>
                  <a:pt x="2844852" y="827158"/>
                </a:lnTo>
                <a:lnTo>
                  <a:pt x="0" y="827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122" t="-656975" r="-60702" b="-1970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4968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173" y="1152000"/>
            <a:ext cx="2495673" cy="4660763"/>
            <a:chOff x="0" y="-200025"/>
            <a:chExt cx="3327564" cy="6214351"/>
          </a:xfrm>
        </p:grpSpPr>
        <p:sp>
          <p:nvSpPr>
            <p:cNvPr id="3" name="TextBox 3"/>
            <p:cNvSpPr txBox="1"/>
            <p:nvPr/>
          </p:nvSpPr>
          <p:spPr>
            <a:xfrm>
              <a:off x="568884" y="-200025"/>
              <a:ext cx="2189795" cy="223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4"/>
                </a:lnSpc>
                <a:spcBef>
                  <a:spcPct val="0"/>
                </a:spcBef>
              </a:pPr>
              <a:endParaRPr dirty="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458270" y="2221346"/>
              <a:ext cx="411023" cy="771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661271"/>
              <a:ext cx="3327564" cy="3353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2"/>
                </a:lnSpc>
                <a:spcBef>
                  <a:spcPct val="0"/>
                </a:spcBef>
              </a:pPr>
              <a:r>
                <a:rPr lang="en-GB" sz="1594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The detailed agenda will be developed based on the expressed interests and proposed topics of participating lecturers</a:t>
              </a:r>
              <a:r>
                <a:rPr lang="en-GB" sz="1594" spc="31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.</a:t>
              </a:r>
              <a:endParaRPr lang="hr-HR" sz="1594" spc="31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algn="ctr">
                <a:lnSpc>
                  <a:spcPts val="2232"/>
                </a:lnSpc>
                <a:spcBef>
                  <a:spcPct val="0"/>
                </a:spcBef>
              </a:pPr>
              <a:r>
                <a:rPr lang="en-GB" sz="1594" spc="31" dirty="0" smtClean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 </a:t>
              </a:r>
              <a:r>
                <a:rPr lang="en-GB" sz="1594" spc="31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finalized program will follow once all contributions are confirmed.</a:t>
              </a:r>
              <a:endParaRPr lang="en-US" sz="1594" spc="31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7610"/>
              <a:ext cx="3327564" cy="1211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55"/>
                </a:lnSpc>
                <a:spcBef>
                  <a:spcPct val="0"/>
                </a:spcBef>
              </a:pPr>
              <a:r>
                <a:rPr lang="en-US" sz="5468" dirty="0">
                  <a:solidFill>
                    <a:srgbClr val="000000"/>
                  </a:solidFill>
                  <a:latin typeface="Moontime"/>
                  <a:ea typeface="Moontime"/>
                  <a:cs typeface="Moontime"/>
                  <a:sym typeface="Moontime"/>
                </a:rPr>
                <a:t>Agenda 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7600589" y="0"/>
            <a:ext cx="2153011" cy="2153011"/>
          </a:xfrm>
          <a:custGeom>
            <a:avLst/>
            <a:gdLst/>
            <a:ahLst/>
            <a:cxnLst/>
            <a:rect l="l" t="t" r="r" b="b"/>
            <a:pathLst>
              <a:path w="2153011" h="2153011">
                <a:moveTo>
                  <a:pt x="0" y="0"/>
                </a:moveTo>
                <a:lnTo>
                  <a:pt x="2153011" y="0"/>
                </a:lnTo>
                <a:lnTo>
                  <a:pt x="2153011" y="2153011"/>
                </a:lnTo>
                <a:lnTo>
                  <a:pt x="0" y="2153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127000"/>
          </a:effectLst>
        </p:spPr>
      </p:sp>
      <p:sp>
        <p:nvSpPr>
          <p:cNvPr id="8" name="TextBox 8"/>
          <p:cNvSpPr txBox="1"/>
          <p:nvPr/>
        </p:nvSpPr>
        <p:spPr>
          <a:xfrm>
            <a:off x="3606142" y="2770287"/>
            <a:ext cx="5731491" cy="3590727"/>
          </a:xfrm>
          <a:prstGeom prst="rect">
            <a:avLst/>
          </a:prstGeom>
          <a:effectLst>
            <a:softEdge rad="127000"/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endParaRPr dirty="0"/>
          </a:p>
          <a:p>
            <a:pPr algn="ctr">
              <a:lnSpc>
                <a:spcPts val="1960"/>
              </a:lnSpc>
            </a:pPr>
            <a:endParaRPr dirty="0"/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b="1" u="none" spc="28" dirty="0">
                <a:solidFill>
                  <a:srgbClr val="4B4B4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Participants will be able to:</a:t>
            </a: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US" sz="1400" u="none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understand key elements of the Smart University and Smart Campus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apply basic principles of digital transformation and data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protection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analyse sustainability and wellbeing in campus environments from an interdisciplinary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perspective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• </a:t>
            </a:r>
            <a:r>
              <a:rPr lang="en-GB" sz="1400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develop and present innovative solutions through team-based project </a:t>
            </a:r>
            <a:r>
              <a:rPr lang="en-GB" sz="1400" spc="28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</a:t>
            </a:r>
            <a:endParaRPr lang="hr-HR" sz="1400" spc="28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lnSpc>
                <a:spcPts val="1960"/>
              </a:lnSpc>
              <a:spcBef>
                <a:spcPct val="0"/>
              </a:spcBef>
            </a:pPr>
            <a:endParaRPr lang="en-US" sz="1400" u="none" spc="28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pc="28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Detailed learning outcomes will be finalized once thematic units and lecturers are confirmed.</a:t>
            </a: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endParaRPr lang="en-US" sz="1400" u="none" spc="28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16032" y="1114752"/>
            <a:ext cx="2190747" cy="167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Learning Outcomes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1406" y="258961"/>
            <a:ext cx="108660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05</a:t>
            </a:r>
          </a:p>
        </p:txBody>
      </p:sp>
      <p:sp>
        <p:nvSpPr>
          <p:cNvPr id="11" name="Freeform 11"/>
          <p:cNvSpPr/>
          <p:nvPr/>
        </p:nvSpPr>
        <p:spPr>
          <a:xfrm>
            <a:off x="5036154" y="6207013"/>
            <a:ext cx="4570207" cy="948318"/>
          </a:xfrm>
          <a:custGeom>
            <a:avLst/>
            <a:gdLst/>
            <a:ahLst/>
            <a:cxnLst/>
            <a:rect l="l" t="t" r="r" b="b"/>
            <a:pathLst>
              <a:path w="4570207" h="948318">
                <a:moveTo>
                  <a:pt x="0" y="0"/>
                </a:moveTo>
                <a:lnTo>
                  <a:pt x="4570207" y="0"/>
                </a:lnTo>
                <a:lnTo>
                  <a:pt x="4570207" y="948318"/>
                </a:lnTo>
                <a:lnTo>
                  <a:pt x="0" y="948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>
            <a:off x="228600" y="6100472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8" y="0"/>
                </a:lnTo>
                <a:lnTo>
                  <a:pt x="1069388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AutoShape 4"/>
          <p:cNvSpPr/>
          <p:nvPr/>
        </p:nvSpPr>
        <p:spPr>
          <a:xfrm>
            <a:off x="5486400" y="2962242"/>
            <a:ext cx="308267" cy="5787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843555" y="3652520"/>
            <a:ext cx="43891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687832" y="551905"/>
            <a:ext cx="8290560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📣 23 Jan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Official Invitation for Partner HEIs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February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📝 Staff expression of interest - must be submitted via the form provided in the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2"/>
              </a:rPr>
              <a:t>link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27 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February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2026 - Nomination deadline (by sending institutions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–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🎯 </a:t>
            </a: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SMS/BIP 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participants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link. </a:t>
            </a:r>
            <a:endParaRPr lang="hr-HR" sz="1683" u="none" strike="noStrike" spc="33" dirty="0" smtClean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</a:t>
            </a:r>
            <a:r>
              <a:rPr lang="en-US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 participants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link</a:t>
            </a:r>
            <a:r>
              <a:rPr lang="hr-HR" sz="1683" u="none" strike="noStrike" spc="33" dirty="0" smtClean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 – 16 Mar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📄 OLA / Staff Mobility Agreement completion &amp; participant registration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13 –16 Apr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💻 Online component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 –24 Apr 2026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✈️ Physical mobility at VEVU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marL="0" lvl="0" indent="0" algn="l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BIP</a:t>
            </a:r>
          </a:p>
          <a:p>
            <a:pPr lvl="0">
              <a:lnSpc>
                <a:spcPts val="2357"/>
              </a:lnSpc>
              <a:spcBef>
                <a:spcPct val="0"/>
              </a:spcBef>
            </a:pPr>
            <a:r>
              <a:rPr lang="en-US" sz="1683" u="none" strike="noStrike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✅ </a:t>
            </a:r>
            <a:r>
              <a:rPr lang="en-US" sz="1683" spc="33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Participant evaluation</a:t>
            </a:r>
            <a:endParaRPr lang="en-US" sz="1683" u="none" strike="noStrike" spc="33" dirty="0">
              <a:solidFill>
                <a:srgbClr val="4B4B4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385331" y="6062874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2557998" y="2422604"/>
            <a:ext cx="7007659" cy="103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8"/>
              </a:lnSpc>
            </a:pPr>
            <a:r>
              <a:rPr lang="en-US" sz="9600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Plan timeline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4403" y="235589"/>
            <a:ext cx="11978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477" y="814460"/>
            <a:ext cx="8704726" cy="3968216"/>
            <a:chOff x="0" y="0"/>
            <a:chExt cx="11606301" cy="5290955"/>
          </a:xfrm>
        </p:grpSpPr>
        <p:sp>
          <p:nvSpPr>
            <p:cNvPr id="3" name="TextBox 3"/>
            <p:cNvSpPr txBox="1"/>
            <p:nvPr/>
          </p:nvSpPr>
          <p:spPr>
            <a:xfrm>
              <a:off x="0" y="3239111"/>
              <a:ext cx="11606301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6"/>
                </a:lnSpc>
                <a:spcBef>
                  <a:spcPct val="0"/>
                </a:spcBef>
              </a:pPr>
              <a:r>
                <a:rPr lang="en-US" sz="2147" b="1" u="none" strike="noStrike" spc="42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VEVU Erasmus+ Coordinator:</a:t>
              </a:r>
            </a:p>
            <a:p>
              <a:pPr marL="0" lvl="0" indent="0" algn="l">
                <a:lnSpc>
                  <a:spcPts val="3006"/>
                </a:lnSpc>
                <a:spcBef>
                  <a:spcPct val="0"/>
                </a:spcBef>
              </a:pPr>
              <a:r>
                <a:rPr lang="en-US" sz="2147" b="1" u="none" strike="noStrike" spc="42" dirty="0">
                  <a:solidFill>
                    <a:srgbClr val="4B4B4B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Karolina Novinc, Master of European Business Studies,</a:t>
              </a:r>
            </a:p>
            <a:p>
              <a:pPr marL="0" lvl="0" indent="0" algn="l">
                <a:lnSpc>
                  <a:spcPts val="3006"/>
                </a:lnSpc>
                <a:spcBef>
                  <a:spcPct val="0"/>
                </a:spcBef>
              </a:pPr>
              <a:r>
                <a:rPr lang="en-US" sz="2147" u="none" strike="noStrike" spc="42" dirty="0">
                  <a:solidFill>
                    <a:srgbClr val="4B4B4B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International Cooperation and Projects Assistant</a:t>
              </a:r>
            </a:p>
            <a:p>
              <a:pPr lvl="0">
                <a:lnSpc>
                  <a:spcPts val="3006"/>
                </a:lnSpc>
                <a:spcBef>
                  <a:spcPct val="0"/>
                </a:spcBef>
              </a:pPr>
              <a:r>
                <a:rPr lang="en-GB" sz="2400" dirty="0"/>
                <a:t>📧 </a:t>
              </a:r>
              <a:r>
                <a:rPr lang="en-GB" sz="2400" dirty="0" err="1" smtClean="0">
                  <a:hlinkClick r:id="rId2"/>
                </a:rPr>
                <a:t>karolina.novinc@vevu</a:t>
              </a:r>
              <a:r>
                <a:rPr lang="en-GB" sz="2400" dirty="0" smtClean="0">
                  <a:hlinkClick r:id="rId2"/>
                </a:rPr>
                <a:t>.</a:t>
              </a:r>
              <a:r>
                <a:rPr lang="hr-HR" sz="2400" dirty="0" err="1" smtClean="0">
                  <a:hlinkClick r:id="rId2"/>
                </a:rPr>
                <a:t>hr</a:t>
              </a:r>
              <a:r>
                <a:rPr lang="hr-HR" sz="2400" dirty="0" smtClean="0"/>
                <a:t> </a:t>
              </a:r>
              <a:endParaRPr lang="en-US" sz="2147" u="none" strike="noStrike" spc="42" dirty="0">
                <a:solidFill>
                  <a:srgbClr val="4B4B4B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0"/>
              <a:ext cx="415131" cy="7793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596291" y="29065"/>
            <a:ext cx="3943708" cy="3214728"/>
          </a:xfrm>
          <a:custGeom>
            <a:avLst/>
            <a:gdLst/>
            <a:ahLst/>
            <a:cxnLst/>
            <a:rect l="l" t="t" r="r" b="b"/>
            <a:pathLst>
              <a:path w="3652083" h="2734436">
                <a:moveTo>
                  <a:pt x="0" y="0"/>
                </a:moveTo>
                <a:lnTo>
                  <a:pt x="3652084" y="0"/>
                </a:lnTo>
                <a:lnTo>
                  <a:pt x="3652084" y="2734436"/>
                </a:lnTo>
                <a:lnTo>
                  <a:pt x="0" y="2734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1" b="-33760"/>
            </a:stretch>
          </a:blipFill>
          <a:effectLst>
            <a:softEdge rad="317500"/>
          </a:effectLst>
        </p:spPr>
      </p:sp>
      <p:sp>
        <p:nvSpPr>
          <p:cNvPr id="7" name="TextBox 7"/>
          <p:cNvSpPr txBox="1"/>
          <p:nvPr/>
        </p:nvSpPr>
        <p:spPr>
          <a:xfrm>
            <a:off x="2429079" y="629431"/>
            <a:ext cx="3525343" cy="194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8"/>
              </a:lnSpc>
            </a:pPr>
            <a:r>
              <a:rPr lang="en-US" sz="9600" dirty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Host </a:t>
            </a:r>
            <a:r>
              <a:rPr lang="en-US" sz="9600" dirty="0" smtClean="0">
                <a:solidFill>
                  <a:srgbClr val="000000"/>
                </a:solidFill>
                <a:latin typeface="Moontime"/>
                <a:ea typeface="Moontime"/>
                <a:cs typeface="Moontime"/>
                <a:sym typeface="Moontime"/>
              </a:rPr>
              <a:t>Contact</a:t>
            </a:r>
            <a:endParaRPr lang="en-US" sz="9600" dirty="0">
              <a:solidFill>
                <a:srgbClr val="000000"/>
              </a:solidFill>
              <a:latin typeface="Moontime"/>
              <a:ea typeface="Moontime"/>
              <a:cs typeface="Moontime"/>
              <a:sym typeface="Moontim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7774" y="160020"/>
            <a:ext cx="11978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696" dirty="0">
                <a:solidFill>
                  <a:srgbClr val="4B4B4B"/>
                </a:solidFill>
                <a:latin typeface="Lustria"/>
                <a:ea typeface="Lustria"/>
                <a:cs typeface="Lustria"/>
                <a:sym typeface="Lustria"/>
              </a:rPr>
              <a:t>07</a:t>
            </a:r>
          </a:p>
        </p:txBody>
      </p:sp>
      <p:sp>
        <p:nvSpPr>
          <p:cNvPr id="9" name="Freeform 9"/>
          <p:cNvSpPr/>
          <p:nvPr/>
        </p:nvSpPr>
        <p:spPr>
          <a:xfrm>
            <a:off x="145559" y="6439706"/>
            <a:ext cx="3112130" cy="802670"/>
          </a:xfrm>
          <a:custGeom>
            <a:avLst/>
            <a:gdLst/>
            <a:ahLst/>
            <a:cxnLst/>
            <a:rect l="l" t="t" r="r" b="b"/>
            <a:pathLst>
              <a:path w="3112130" h="802670">
                <a:moveTo>
                  <a:pt x="0" y="0"/>
                </a:moveTo>
                <a:lnTo>
                  <a:pt x="3112130" y="0"/>
                </a:lnTo>
                <a:lnTo>
                  <a:pt x="3112130" y="802670"/>
                </a:lnTo>
                <a:lnTo>
                  <a:pt x="0" y="8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1000"/>
            </a:blip>
            <a:stretch>
              <a:fillRect/>
            </a:stretch>
          </a:blipFill>
          <a:effectLst>
            <a:softEdge rad="63500"/>
          </a:effectLst>
        </p:spPr>
      </p:sp>
      <p:sp>
        <p:nvSpPr>
          <p:cNvPr id="10" name="Freeform 6"/>
          <p:cNvSpPr/>
          <p:nvPr/>
        </p:nvSpPr>
        <p:spPr>
          <a:xfrm>
            <a:off x="8439508" y="6137251"/>
            <a:ext cx="1069389" cy="1041613"/>
          </a:xfrm>
          <a:custGeom>
            <a:avLst/>
            <a:gdLst/>
            <a:ahLst/>
            <a:cxnLst/>
            <a:rect l="l" t="t" r="r" b="b"/>
            <a:pathLst>
              <a:path w="1069389" h="1041613">
                <a:moveTo>
                  <a:pt x="0" y="0"/>
                </a:moveTo>
                <a:lnTo>
                  <a:pt x="1069389" y="0"/>
                </a:lnTo>
                <a:lnTo>
                  <a:pt x="1069389" y="1041612"/>
                </a:lnTo>
                <a:lnTo>
                  <a:pt x="0" y="104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814</Words>
  <Application>Microsoft Office PowerPoint</Application>
  <PresentationFormat>Prilagođeno</PresentationFormat>
  <Paragraphs>122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PT Sans Bold</vt:lpstr>
      <vt:lpstr>Playfair Display</vt:lpstr>
      <vt:lpstr>Playfair Display Bold</vt:lpstr>
      <vt:lpstr>Calibri</vt:lpstr>
      <vt:lpstr>Lustria</vt:lpstr>
      <vt:lpstr>Arial</vt:lpstr>
      <vt:lpstr>Moontime</vt:lpstr>
      <vt:lpstr>PT Sans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</dc:title>
  <dc:creator>Karolina Novinc</dc:creator>
  <cp:lastModifiedBy>Karolina Novinc</cp:lastModifiedBy>
  <cp:revision>16</cp:revision>
  <dcterms:created xsi:type="dcterms:W3CDTF">2006-08-16T00:00:00Z</dcterms:created>
  <dcterms:modified xsi:type="dcterms:W3CDTF">2026-01-22T14:58:22Z</dcterms:modified>
  <dc:identifier>DAG9u6TlAU4</dc:identifier>
</cp:coreProperties>
</file>